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7" r:id="rId5"/>
  </p:sldMasterIdLst>
  <p:notesMasterIdLst>
    <p:notesMasterId r:id="rId10"/>
  </p:notesMasterIdLst>
  <p:sldIdLst>
    <p:sldId id="456" r:id="rId6"/>
    <p:sldId id="495" r:id="rId7"/>
    <p:sldId id="517" r:id="rId8"/>
    <p:sldId id="51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3232C-D945-4757-B72D-7BF6B14EADAD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F409-9A2D-4C43-AD57-0CCEE7DFF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43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161ffe9c3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161ffe9c3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3654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7ADF4-F21E-4723-AC99-720613AA9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CB0631-85B2-49F4-B824-6B7BE6412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4E4800-7C2F-490A-A742-6660344F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5C01CD-860C-44A1-BC24-FB47852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D6774A-534F-4B86-BDC3-5A99C8A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07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CC9F05-2584-48C5-AF73-C718DC12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49A662-DBF1-4745-B980-FD7546DDE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BA46E-AB7D-40EF-B66F-653C5366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029628-CFCF-41F2-9B67-D1D0E483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301F9-663A-4DF5-ACAC-9D2E4EDD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8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1D42687-6F23-46B0-B09A-E99C66F49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9F01FA-5839-4DE7-AA96-E76B83999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1D271-4C8D-4622-8956-EF2529A2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F95CC4-2D67-4C29-BA20-A475C48D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02948D-421B-4801-A3E3-7240337F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60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3" name="Google Shape;493;p12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4" name="Google Shape;494;p12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08587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AC8A1-A83C-483D-8043-1EBB447C7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083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BA6D4-E5A4-4401-8D3D-034C13C00E0D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8D695-EFAC-4E50-A090-552ABE8F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20DA4BC-C5D1-451C-B99C-E2BA6A8E3EE8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144F034-BB0B-49F1-B9C7-AB1E3700BA4A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7D64070-E7F7-4E60-B850-F41FA0981D77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F14B8C7-AA7A-4A6B-BA99-5C6FBFD08F0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E33ED2-5D28-4346-84C3-123D5C1507F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1AC5D7F0-83EF-4E2E-B549-C6103AA9B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CD3EBE7-32A7-4CCA-9E4B-5CA42EE7C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86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119B853-ADDC-4DFF-B4C3-1EE44CE34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56315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C23B9A4-56FB-4D07-B916-945A24B17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201" y="1614151"/>
            <a:ext cx="54283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2C107CE5-9FCC-496E-B948-8E8202D94D07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14C58757-D163-47F8-AFE4-B94DD15AC11D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C46753AE-879E-4CC0-BE5E-8FBC9BD80CAB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B1352DC3-92C7-4931-B55A-A91B5D16BC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717954B8-CA08-4489-8E91-D4C4FCB5B2C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ED4145E0-5FB1-4E6B-8033-F6A549C78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91C37BDA-4496-4D16-BD3F-09DB6E6F6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276419E9-0A50-4B67-96B5-BDAC6D8DC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A36FDA5-2F37-449A-AE32-28285D23BDA8}" type="datetime1">
              <a:rPr lang="fi-FI" smtClean="0"/>
              <a:t>4.10.2023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769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1651000"/>
            <a:ext cx="4320117" cy="43201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11229238" y="6459317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F5C6EC5-B5D7-4547-8B17-97D7B7BE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46921"/>
            <a:ext cx="6756297" cy="43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B84B325-8278-49BC-813B-063EF64A8AFF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289CA8BE-1205-420D-8D07-BDB84DE90939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5D445C7-DDD1-41CD-AE95-A81D286181A4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6DB5534A-C019-4BB6-BB45-70F5C5E1B1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07D5C813-1026-4428-BA08-2526BC1931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8121B7A2-DC37-47E4-9916-BF387E905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7A5FC964-7012-4968-AB13-6E70D97A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88BE7B1E-836F-4EDC-8941-47A883001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AF2544-AAAF-412A-8714-DCDC2A545E31}" type="datetime1">
              <a:rPr lang="fi-FI" smtClean="0"/>
              <a:t>4.10.2023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0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3D03A3F-4A20-4FFB-AB9E-62CFAF9E4B1F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7A15E5D-37EF-4FF5-8F4A-821873FE0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33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D3A324-0835-40A2-9BF2-BFA7E78FE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1882D2-F634-4FE0-B22F-5A713B59E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37FDA60-5773-43B0-A0E8-7CC36B379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03C44F-1B26-43CB-9162-D126DECD849D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BA68DC4-BACE-4970-AA46-FC6458211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62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73BBC0-36CA-46D3-A30F-BA4D9FDED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8C7790F0-D1C3-48B3-86B7-3D0FA04B1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72BE11-2879-48D7-8816-7A63DE3D7EC9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E0FDE84-7857-4B9C-B7BB-999FB3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7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58B7EC-942F-4680-B72C-11483914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37307-DF18-4F12-9E74-A4CD9505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55D970-DBF1-4BB1-BC5E-9064C0F2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BE1CD7-BC70-467B-9B45-E2A2673F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B83E9-1AB8-4D91-BE47-73CC1CDB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38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ADEE64-515D-46BD-AC02-17642EA8E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37BBFA71-D8A5-43BB-954F-5C4178085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F72EDE4-3EF3-44D5-A839-3E85217BDCCF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73E08BA-11DD-4584-BF60-992A7893C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60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4FFAAAE-35B6-407A-AF4A-F6F6567DF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B02411-2908-4405-B94C-E8E19FD04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D66743A-F538-4EFE-BCB1-AB662C696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C0EF542-4860-4D3D-9026-C15045E1A971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CC71654-ED18-405E-9FF2-8381592A0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437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60156EC-B680-4E7A-AA21-F6B15E082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76DBE9F-A106-41AA-B920-8E5BBDE9A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130FBB-501D-4C8D-BE4D-7BE736FA6E33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0AC26E8-30F1-4084-8F3A-DD20FEF5F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0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F8D1BC-AC95-422B-A23D-094E8F958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B7E9180-6EA1-4DA6-829B-CC9B61391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68137C-5F01-4E62-8828-8D0E50BB2A04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FC82319-F6A9-4DAA-B5D4-1E70B1D29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38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8C91F7-685F-491B-9736-C3274165C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430A769-8131-44F2-B15B-4FBA2B1B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A997591-97C1-418B-8E5F-F4EED5B9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4B2D2F6-B771-4467-BB9F-84084A3FB435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5681AA6-25B2-4C99-8EC5-2DFADF828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1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9A5AF61-E7CD-4976-B02E-30454EC77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F106FA5-C42E-460A-AFB0-531694902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26CDFE3-32AC-4479-A805-E6D16241C459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4CD12C5-682D-4023-B9C6-6FD7DEB95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0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6B8E28-C965-47B4-9054-CE9070DD9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EA10D4A-9635-4226-AEE7-8F129797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D19EDC1-B580-4189-9C82-1119C4FE472C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90023A-A077-4A47-A0FE-83FE61EB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54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8B9134-5F14-4370-87AE-132CB530DE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E4EE938-097A-4185-9C2D-2012355DE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13869FC-FF94-40B6-A0E6-66055A91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0DA443-A2AB-4ACC-B072-0FC4872B0E6D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F2EEAC1-9230-4831-80ED-92C53412D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153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76751E-D977-4EC5-8D0F-4A9D6261C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CF0393A-B8F5-499D-93C2-E15349FB7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F3AAF8C-C535-42A3-B0BC-EE2BC3D4A10F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AA65FFE-DCB3-41A5-9966-04DEE20ED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192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4387E-FDDD-4612-8F45-3B3E49A2F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5AF4FB3-9706-4D76-B3E5-733EAB0D1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726BA09-6C78-4093-A15B-CEDECD30AD27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CACE12-718F-4FB6-9EFD-8746584B6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71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CCEF4-6E81-4DD3-83EF-1E2935B5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289A8A-E1AC-4595-9800-D1D61F69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C9D154-1FC9-4B7E-9DE6-D5412877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7F20A6-2F87-4D19-9EBE-43807B38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A3748-1B82-4852-B292-11893BD8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439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F698F7-6714-4B3E-A1B7-A074A026B9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8015BE1-C33B-479B-9A43-72707E46A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95DEA60D-5F49-4881-8DC2-E7C8CE03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1276B9-4F1E-4242-A0BC-E0539690481D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25837D1-320C-438F-A816-19AB91D77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9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D18B90E-13E1-4CFB-81E7-2111E33FD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0446686-1115-4117-A1A4-C19AA01FD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BA141D-B520-4815-B7F4-1C8D64B3176B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CE88591-A8C7-45B4-B441-2BD4019BA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84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4AE903-A4A1-44F2-BD92-F420A78CE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5C8975D-385A-4E79-8E35-B682B0EA2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E0150B-7DB8-4FF7-B460-052F944438FE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2E91718-9EE8-4E2B-B7F6-0E1806EDA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162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98F256-6152-462D-A5F7-BC5E3BEB25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F8778AD-E8A7-45D9-A0BF-1D5AB02A1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C9C8327-77CD-4671-BF7E-F2C0EE628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1CBDAF2-D306-4614-B2F9-476117E35F95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2E8BBE3-C563-490C-B280-2C009BB47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96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ED9686F-30BD-4573-9FED-4A6FD8876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BF84D82-3088-42CA-8CA6-6836EC93C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DB3905-46B8-4F4A-8281-309E47C398E1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656918D-0564-4B81-8B4E-8305E1496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4276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054CE9-CE73-4C1C-B622-2B9B6D495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FAA2213-F9EB-4B9E-9087-6DF44E867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55DCE0E-A1D2-4C8E-9A9A-214AC842758F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710BD84-4120-451E-BAD2-A0050324F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080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CD1F85-543B-4C41-B7A0-81B722E1D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CD82F8-FF1A-4B7A-A872-D660B06D7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9C8E601-A8BB-48DF-9309-473C0A64B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C60F6DE-202C-4345-9E1B-448AF573471B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49115D4-46FE-4144-9D45-9EDA06405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58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D30C56-151A-443C-B575-7E523D337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DEA44BC-BD44-43D3-B586-BDECF8A9E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2DD3A3-0FB3-4FDB-8E24-3B31F9AF1C89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8C1B1BF-35AE-4435-B335-5397400CF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27CF96-269A-48DB-AF14-A13BD653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9438BD-3548-4FD8-988A-B698BD8A7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660326-FCAD-49CE-850A-0E6747894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0D81C2-25E5-4797-A6A2-0F669CF7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ABA6A57-1DCE-4F8E-A54C-53D8F86C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F84EF0-11EB-45F7-B818-68A18AB6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0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54014-EA56-4449-B923-1FC5B724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18CC6D-0063-4156-B3A6-F09A1D89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4A901D-A3C5-4F4D-8255-F6C393F60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AE52AC-701C-4C78-9A45-6A95C9F0D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639A21B-06C2-43D8-8CE7-B8EBF9D39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1D2A3D1-A6A6-4BCC-9430-70BAD729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8616DA3-5FAC-481B-BEE2-FB51A89B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2DBF654-74C7-414B-928C-46560DC6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6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8692B6-1E1E-4C2A-A72C-F820FB90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36DEA9-5DB7-4F3B-9560-D8CBECED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F65DB3-6FB6-4B1E-A411-89551B0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237B53-5F1F-4D6C-AC0C-2B2678E2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7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0B4C5E-501D-4D4A-B4F7-4189B690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BA4B1DB-50CC-4303-AB0B-4C67A684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778633-5F7E-4722-BE8E-0348BD8A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1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9F2E7-31A8-40F3-8C8C-B0619C83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735D44-4F21-49DC-9D70-E026F84C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9F1ED2-A7A7-4618-9754-3F23AB2C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B2BF26-1D50-4106-8040-7A7FBCC8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46A849-2B68-40E8-94DB-9FD8A80B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E64654-76D2-4BC6-8AC3-A704A81C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81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8F0DF-5188-4E1F-8312-D6E0EC38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85F19D9-2E55-461A-83E0-7A6B1B173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588F6B-E00C-4D81-9F5C-15BA5B65C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D488D0-4643-43EA-8FCA-E457823D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FC1B3B-BD12-4740-815B-A69331A5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0AF435-03B4-4936-AE37-6F9FF805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1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1E14B6-E13A-44C5-AFC3-460AC59C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0F3E3C-4E7B-4009-B145-7BB6C5D7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3987D0-AFB4-4294-8DC1-5B6EDAFF5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3D83-81F9-4A35-A79B-F278208334B5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9C8B7E-9DC6-46CA-864D-5BF72C8F8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2F13D2-092D-4C54-936A-C415DE0E4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F090-607C-4875-A116-48CB86328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75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467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609585" rtl="0" eaLnBrk="1" fontAlgn="base" hangingPunct="1">
        <a:spcBef>
          <a:spcPct val="20000"/>
        </a:spcBef>
        <a:spcAft>
          <a:spcPct val="0"/>
        </a:spcAft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46"/>
          <p:cNvPicPr preferRelativeResize="0"/>
          <p:nvPr/>
        </p:nvPicPr>
        <p:blipFill rotWithShape="1">
          <a:blip r:embed="rId3">
            <a:alphaModFix/>
          </a:blip>
          <a:srcRect b="18555"/>
          <a:stretch/>
        </p:blipFill>
        <p:spPr>
          <a:xfrm>
            <a:off x="-27900" y="-429004"/>
            <a:ext cx="12247799" cy="73279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1764BC-5E74-8F43-8AD7-46720ABFB70A}"/>
              </a:ext>
            </a:extLst>
          </p:cNvPr>
          <p:cNvSpPr txBox="1">
            <a:spLocks/>
          </p:cNvSpPr>
          <p:nvPr/>
        </p:nvSpPr>
        <p:spPr>
          <a:xfrm>
            <a:off x="914401" y="681522"/>
            <a:ext cx="10741980" cy="5390804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F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8800" dirty="0" err="1">
                <a:solidFill>
                  <a:schemeClr val="bg1"/>
                </a:solidFill>
              </a:rPr>
              <a:t>SysteemiHiili</a:t>
            </a:r>
            <a:r>
              <a:rPr lang="fi-FI" sz="8800" dirty="0">
                <a:solidFill>
                  <a:schemeClr val="bg1"/>
                </a:solidFill>
              </a:rPr>
              <a:t>-hanke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fi-FI" sz="8800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bg1"/>
                </a:solidFill>
              </a:rPr>
              <a:t>Ilmastotoimenpiteiden kokonaisvaltainen arviointi valuma-alueilla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– Systeemianalyysillä kohti hiilineutraalia maankäyttöä</a:t>
            </a:r>
            <a:endParaRPr lang="fi-FI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fi-FI" sz="8800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fi-FI" sz="4800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3400" dirty="0">
                <a:solidFill>
                  <a:schemeClr val="bg1"/>
                </a:solidFill>
              </a:rPr>
              <a:t>Mika Marttunen</a:t>
            </a:r>
            <a:br>
              <a:rPr lang="fi-FI" sz="4800" dirty="0">
                <a:solidFill>
                  <a:schemeClr val="bg1"/>
                </a:solidFill>
              </a:rPr>
            </a:br>
            <a:br>
              <a:rPr lang="fi-FI" sz="4800" dirty="0">
                <a:solidFill>
                  <a:schemeClr val="bg1"/>
                </a:solidFill>
              </a:rPr>
            </a:br>
            <a:endParaRPr lang="fi-FI" sz="3400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3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6.9.2023</a:t>
            </a:r>
          </a:p>
        </p:txBody>
      </p:sp>
      <p:pic>
        <p:nvPicPr>
          <p:cNvPr id="5" name="Kuva 4" descr="Nappaa hiilestä kiinni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9" y="5745185"/>
            <a:ext cx="1930761" cy="10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471562"/>
            <a:ext cx="10558113" cy="5229254"/>
          </a:xfrm>
        </p:spPr>
        <p:txBody>
          <a:bodyPr>
            <a:normAutofit/>
          </a:bodyPr>
          <a:lstStyle/>
          <a:p>
            <a:pPr lvl="0"/>
            <a:r>
              <a:rPr lang="fi-FI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Hankkeen budjetti n. 1,7 M€</a:t>
            </a:r>
          </a:p>
          <a:p>
            <a:pPr lvl="0"/>
            <a:endParaRPr lang="fi-FI" sz="1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lvl="1"/>
            <a:r>
              <a:rPr lang="fi-FI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Syke (Mika Marttunen)</a:t>
            </a:r>
          </a:p>
          <a:p>
            <a:pPr lvl="1"/>
            <a:r>
              <a:rPr lang="fi-FI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Luke (Aleksi Räsänen)</a:t>
            </a:r>
          </a:p>
          <a:p>
            <a:pPr lvl="1"/>
            <a:r>
              <a:rPr lang="fi-FI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Itä-Suomen yliopisto (Lasse Peltonen)</a:t>
            </a:r>
          </a:p>
          <a:p>
            <a:pPr lvl="1"/>
            <a:r>
              <a:rPr lang="fi-FI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Savonia ammattikorkeakoulu (Tuomo Eskelinen)</a:t>
            </a:r>
          </a:p>
          <a:p>
            <a:pPr marL="0" lvl="0" indent="0">
              <a:buNone/>
            </a:pPr>
            <a:endParaRPr lang="fi-FI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lvl="0"/>
            <a:r>
              <a:rPr lang="fi-FI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Hanketutkijoita yli 35</a:t>
            </a:r>
          </a:p>
          <a:p>
            <a:pPr lvl="0"/>
            <a:endParaRPr lang="fi-FI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lvl="0"/>
            <a:r>
              <a:rPr lang="fi-FI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Toteutus 1.3.2021-31.12.2023</a:t>
            </a:r>
          </a:p>
          <a:p>
            <a:pPr marL="0" lvl="0" indent="0">
              <a:buNone/>
            </a:pPr>
            <a:endParaRPr lang="fi-FI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0A5E8-4F0A-4E79-BE14-3FA4C52F657F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7" name="Kuva 6" descr="Nappaa hiilestä kiinni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5614191"/>
            <a:ext cx="1604686" cy="8588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86A1802-66B0-4349-95A0-4562DF79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05" y="3066273"/>
            <a:ext cx="5095801" cy="380354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4E6786A-9EF2-434D-8526-294C3F1A267C}"/>
              </a:ext>
            </a:extLst>
          </p:cNvPr>
          <p:cNvSpPr txBox="1"/>
          <p:nvPr/>
        </p:nvSpPr>
        <p:spPr>
          <a:xfrm>
            <a:off x="9962147" y="6500728"/>
            <a:ext cx="208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Kuva: Mika Marttunen</a:t>
            </a:r>
          </a:p>
        </p:txBody>
      </p:sp>
    </p:spTree>
    <p:extLst>
      <p:ext uri="{BB962C8B-B14F-4D97-AF65-F5344CB8AC3E}">
        <p14:creationId xmlns:p14="http://schemas.microsoft.com/office/powerpoint/2010/main" val="11638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CF0D1E-E64D-C045-163F-C776C8AE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817" y="377687"/>
            <a:ext cx="9365974" cy="56951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5854"/>
                </a:solidFill>
              </a:rPr>
              <a:t>H</a:t>
            </a:r>
            <a:r>
              <a:rPr lang="fi-FI" b="0" i="0" dirty="0">
                <a:solidFill>
                  <a:srgbClr val="005854"/>
                </a:solidFill>
                <a:effectLst/>
              </a:rPr>
              <a:t>ankkeessa parannetaan menetelmällisiä valmiuksia ja ymmärrystä maankäytön muutosten vaikutusketjuista ja kokonaisvaikutuksista sekä tuetaan ilmastoviisaiden, kestävien ja kustannustehokkaiden ratkaisujen käyttöönottoa kansallisella, alueellisella, valuma-alue- ja paikallisella tasolla. 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100" b="0" i="0" dirty="0">
              <a:solidFill>
                <a:srgbClr val="005854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5854"/>
                </a:solidFill>
              </a:rPr>
              <a:t>L</a:t>
            </a:r>
            <a:r>
              <a:rPr lang="fi-FI" b="0" i="0" dirty="0">
                <a:solidFill>
                  <a:srgbClr val="005854"/>
                </a:solidFill>
                <a:effectLst/>
              </a:rPr>
              <a:t>äpileikkaavina teemoina ovat valuma-aluenäkökulma, systeemisyys, kokonaisvaltaisuus ja yhteiskehittäminen. 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100" b="0" i="0" dirty="0">
              <a:solidFill>
                <a:srgbClr val="005854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b="0" i="0" dirty="0">
                <a:solidFill>
                  <a:srgbClr val="005854"/>
                </a:solidFill>
                <a:effectLst/>
              </a:rPr>
              <a:t>Hanke tuottaa toimintaympäristön muutoksia ennakoivia ratkaisuehdotuksia, joilla maa- ja metsätaloutta ja muuta maankäyttöä saadaan sekä lyhyellä että pitkällä aikavälillä suunnattua ilmastokestävämmäksi. </a:t>
            </a:r>
            <a:endParaRPr lang="fi-FI" dirty="0"/>
          </a:p>
        </p:txBody>
      </p:sp>
      <p:pic>
        <p:nvPicPr>
          <p:cNvPr id="9" name="Kuva 8" descr="Nappaa hiilestä kiinni logo">
            <a:extLst>
              <a:ext uri="{FF2B5EF4-FFF2-40B4-BE49-F238E27FC236}">
                <a16:creationId xmlns:a16="http://schemas.microsoft.com/office/drawing/2014/main" id="{17DEB043-B746-A9BB-0F73-227F8EAA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4" y="5747527"/>
            <a:ext cx="1604686" cy="8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1AA14-398A-EF85-2912-46F1517E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158647"/>
            <a:ext cx="10196052" cy="1325563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005854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Hankkeessa: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616746-3A9F-8E8C-61BD-26607C877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34232"/>
            <a:ext cx="5181600" cy="5142732"/>
          </a:xfrm>
        </p:spPr>
        <p:txBody>
          <a:bodyPr>
            <a:normAutofit fontScale="92500" lnSpcReduction="10000"/>
          </a:bodyPr>
          <a:lstStyle/>
          <a:p>
            <a:r>
              <a:rPr lang="fi-FI" sz="1800" dirty="0">
                <a:solidFill>
                  <a:srgbClr val="005854"/>
                </a:solidFill>
                <a:effectLst/>
                <a:ea typeface="Times New Roman" panose="02020603050405020304" pitchFamily="18" charset="0"/>
              </a:rPr>
              <a:t>arvioidaan metsien ja peltojen kasvillisuuden ja maaperän hiilitasetta sekä hiilen huuhtoutumista maa-alueilta vesistöihin ja kehitetään ekosysteemipalvelukonseptiin perustuva järjestelmä hiilivirtojen hallintaan valuma-aluetasolla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  <a:effectLst/>
                <a:ea typeface="Times New Roman" panose="02020603050405020304" pitchFamily="18" charset="0"/>
              </a:rPr>
              <a:t>kehitetään kuormituksen arvioinnissa ja vesienhoidon suunnittelussa käytettävän valtakunnallisen VEMALA-mallin hiililaskentaa ja integroitujen vaikutusten arviointia. Kehitetyllä VEMALA-mallilla arvioidaan ilmastonmuutoksen ja maankäytön muutosskenaarioiden vaikutuksia pilottialueilla, sekä vaikutukset hiilikuormitukseen ja kulkeutumiseen sekä hiilidioksidipäästöihin valuma-aluetasolla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  <a:effectLst/>
                <a:ea typeface="Times New Roman" panose="02020603050405020304" pitchFamily="18" charset="0"/>
              </a:rPr>
              <a:t>lisätään valmiuksia systeemianalyyttisten menetelmien tarkoituksenmukaiseen soveltamiseen monimutkaisten kokonaisuuksien hahmottamiseksi ja toimenpiteiden keskinäisen paremmuuden arvioimiseksi yli sektorirajojen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endParaRPr lang="fi-FI" sz="1800" dirty="0">
              <a:solidFill>
                <a:srgbClr val="005854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FE37C2-532E-4DC2-46DD-65B11AEBA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4232"/>
            <a:ext cx="5181600" cy="55927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</a:rPr>
              <a:t>tutkitaan hiilen vapautumista maankäytöltään erilaisilta valuma-alueilta ja arvioidaan vesistöihin huuhtoutuneen hiilen ilmastovaikutuksia, sekä haetaan ratkaisuja, jotka hillitsevät ilmastovaikutusta ja vesien tummumista. Lisäksi laaditaan ensimmäinen kansallinen arvio vesistöjen hiilivirroista ja –taseesta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</a:rPr>
              <a:t>tutkitaan yhteiskuntatieteellisillä menetelmillä käytöstä poistuneiden turvetuotantoalueiden uusien maankäyttövaihtoehtojen ja niitä edistävien ohjauskeinojen hyväksyttävyyttä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</a:rPr>
              <a:t>muodostetaan kokonaiskuva turvetuotantoalueiden jälkikäyttövaihtoehtojen ilmastovaikutuksista sekä kokonaiskestävyydestä ja tuotetaan aineistoa tukemaan sosiaalisesti kestävää siirtymistä uuteen maankäyttöön ilmasto- ja ympäristövaikutukset huomioiden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005854"/>
                </a:solidFill>
              </a:rPr>
              <a:t>testataan ja kehitetään maankäytön muutosskenaarioita ja ohjauskeinoja sektorirajat ylittävillä menetelmillä ja edistetään valtakunnallisten ilmastotavoitteiden saavuttamista alueellisessa ilmastotyössä. </a:t>
            </a:r>
          </a:p>
          <a:p>
            <a:endParaRPr lang="fi-FI" dirty="0"/>
          </a:p>
        </p:txBody>
      </p:sp>
      <p:pic>
        <p:nvPicPr>
          <p:cNvPr id="5" name="Kuva 4" descr="Nappaa hiilestä kiinni logo">
            <a:extLst>
              <a:ext uri="{FF2B5EF4-FFF2-40B4-BE49-F238E27FC236}">
                <a16:creationId xmlns:a16="http://schemas.microsoft.com/office/drawing/2014/main" id="{6F89607E-1BA4-18A0-6735-9F5DC0F6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5614191"/>
            <a:ext cx="1604686" cy="8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FC08E23E-EE59-4C74-99D1-24CFC0395A1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A818F-C3D7-42E5-85B4-79581E27D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F92FD-A99F-4949-8736-FE73CBC620E7}">
  <ds:schemaRefs>
    <ds:schemaRef ds:uri="http://www.w3.org/XML/1998/namespace"/>
    <ds:schemaRef ds:uri="http://purl.org/dc/terms/"/>
    <ds:schemaRef ds:uri="http://purl.org/dc/elements/1.1/"/>
    <ds:schemaRef ds:uri="ebb82943-49da-4504-a2f3-a33fb2eb95f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16A80B-9F62-42D6-A7C1-09B1E4CB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273</Words>
  <Application>Microsoft Office PowerPoint</Application>
  <PresentationFormat>Laajakuva</PresentationFormat>
  <Paragraphs>33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Montserrat ExtraBold</vt:lpstr>
      <vt:lpstr>Poppins Medium</vt:lpstr>
      <vt:lpstr>Segoe UI</vt:lpstr>
      <vt:lpstr>Office-teema</vt:lpstr>
      <vt:lpstr>Content solid background</vt:lpstr>
      <vt:lpstr>PowerPoint-esitys</vt:lpstr>
      <vt:lpstr>PowerPoint-esitys</vt:lpstr>
      <vt:lpstr>PowerPoint-esitys</vt:lpstr>
      <vt:lpstr>Hankkeessa: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Marttunen Mika</dc:creator>
  <cp:lastModifiedBy>Väisänen Sari</cp:lastModifiedBy>
  <cp:revision>37</cp:revision>
  <dcterms:created xsi:type="dcterms:W3CDTF">2021-05-23T14:19:37Z</dcterms:created>
  <dcterms:modified xsi:type="dcterms:W3CDTF">2023-10-04T13:36:24Z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